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62" r:id="rId4"/>
    <p:sldId id="263" r:id="rId5"/>
    <p:sldId id="260" r:id="rId6"/>
    <p:sldId id="258" r:id="rId7"/>
    <p:sldId id="261" r:id="rId8"/>
    <p:sldId id="259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57FA"/>
    <a:srgbClr val="9776CF"/>
    <a:srgbClr val="EB4A80"/>
    <a:srgbClr val="E3E3E3"/>
    <a:srgbClr val="A952F7"/>
    <a:srgbClr val="8057C2"/>
    <a:srgbClr val="6549B2"/>
    <a:srgbClr val="7E5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1"/>
    <p:restoredTop sz="94629"/>
  </p:normalViewPr>
  <p:slideViewPr>
    <p:cSldViewPr snapToGrid="0" snapToObjects="1">
      <p:cViewPr varScale="1">
        <p:scale>
          <a:sx n="103" d="100"/>
          <a:sy n="10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9D50F-485B-C644-83D6-7FE325A5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0FEBF4-D342-B144-A333-D23C7D960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AE9FB-DC52-2E47-932D-ED3BD07C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BEBFE1-6112-5B44-871F-B1577942F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05D9B-D35E-3941-A385-2E3D3459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794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30AD5-BEE3-5F47-B619-4168E34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5B5EDE-ACC2-814B-9EC4-71AEA8EB6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43EE9-53BD-F449-8337-B610080ED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1DE95-5A46-6445-A142-0CECAF87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E5FD24-948E-C644-8EFC-C438323A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91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6B0957-F5E2-2245-94B1-BA4438AD9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88C7C0-3133-B14B-8797-70004684A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94871-0276-114C-AD30-850809FB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0E4168-BF64-C545-ADDE-09F0D4B5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6FA87-5AE5-964E-998F-D3590881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428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D7657-18A6-8742-9240-61764686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3D6B3-DA1D-FD4B-AAEA-E36921744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71C52-A918-B441-BBF2-31FA0FF9B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ED3579-1465-B745-86AA-21FAA7A6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67E6F-7299-F744-808A-F2001905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5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660C8-43F7-0547-AD52-6FE1A97A1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1057A1-C33E-A84C-9C34-193363B96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F340B-6CB5-0A4A-9150-C62C07C6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5A39E7-2AD5-2D44-9621-24C1CBB8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E5E12F-682C-764E-8900-931E2378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835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73844-8CA3-C642-A1DA-4087C11B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30FD0-420E-3043-AAF8-D39673E5F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1D53F-B4EF-5041-A254-A3BC226F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F1EB0-16D6-B943-90BE-F171834E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B79820-5FB9-F24D-BD52-2F790BF6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3B2A21-6A79-F843-9AB2-4E0FDE15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679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15195-76FC-244D-8262-B72ED198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A52B2-5585-CB49-AB66-B1D7B2F91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653120-6733-1648-A8B6-3EFF0C952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0B82D5-27C1-B74A-BC97-868087F96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B19A8C-D9E3-3746-A1A2-44E400CCA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B61E62-68BB-8543-9E96-8EF4AD42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20D444-DC7A-EE40-96AF-A14B9399F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5A3E02-14A0-184E-9B8A-A31A34A8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126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52F65-F458-0B44-BCF1-56828A8D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7C5275-1898-F54D-B3DE-A0D6F87D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B8A82C-134D-1C40-9E04-8773B493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0AA448-C5A9-F44D-840A-0CC1258D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369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4B9773-83C6-214B-A33C-CD477279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AA20F8-8E51-5041-8070-EA4B534F6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57BE0D-B1D3-1A44-A1F6-E0855234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31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7EE15-F28E-B746-8D66-806BD82E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369E91-22BE-0446-A1BB-3EBE61024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37A3BA-3AD1-ED40-A083-C5C35A686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58E02C-F562-E843-BB4D-5C67A42C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88D79D-0804-1746-A836-8FDE29F9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DF852-3663-1E4F-B16A-25A4D662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646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A92DE-BD34-F043-B131-53F00C11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2806FF-03CD-1645-9BE8-D5EE7A39E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C9CD0-45D7-4343-99F7-010CA135C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AAE44-F70D-FD40-9463-715FB723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E93335-2EF2-8B42-B055-DD13BEF0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D3E690-AFF5-734B-BE1C-EF36C4DC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218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09A4C1-8C75-0A4F-AC12-B0D9D858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859CB2-F13E-CF44-B1CD-5893CF846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1E96C1-D03D-A846-A236-F001B2699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0569D-E29D-9E42-AE84-B27A6873F04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0F8081-4D3E-E841-99A1-950C4E462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FB3AB-14E8-D94C-B1DF-79BC3947A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77CEA-8A05-7C42-9647-06CE2E9409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676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apis.data.go.kr/B552061/frequentzoneBicycle/getRestFrequentzoneBicycle?ServiceKey=IlkN0BhF6auPlxjnjQv1Mz7tLpHiqKhby5fa2SavSnfNiNVgDTvmIXSk%2FMLNUrUkc902NSk3yuuK6M8uU%2B1MGw%3D%3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hnoble.tistory.com/16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DF251C-C27C-7948-B748-DA292935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4" y="0"/>
            <a:ext cx="5711649" cy="21852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8228E5-67EF-7B4C-AB64-C6FBACE9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4" y="2366420"/>
            <a:ext cx="4862786" cy="4510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1DC5FC-2625-4F42-AC16-3F747C56A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768" y="2440866"/>
            <a:ext cx="4862786" cy="2231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41EE60-C4D0-9B46-9542-A93F67BB0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68" y="4594560"/>
            <a:ext cx="4766537" cy="6675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5A8F62-5E0D-944D-AC22-385C3E84D032}"/>
              </a:ext>
            </a:extLst>
          </p:cNvPr>
          <p:cNvSpPr/>
          <p:nvPr/>
        </p:nvSpPr>
        <p:spPr>
          <a:xfrm>
            <a:off x="247967" y="933726"/>
            <a:ext cx="5430938" cy="397769"/>
          </a:xfrm>
          <a:prstGeom prst="rect">
            <a:avLst/>
          </a:prstGeom>
          <a:solidFill>
            <a:srgbClr val="C0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3EE9B0-2B69-1B4B-9280-31A9603DBE74}"/>
              </a:ext>
            </a:extLst>
          </p:cNvPr>
          <p:cNvSpPr/>
          <p:nvPr/>
        </p:nvSpPr>
        <p:spPr>
          <a:xfrm>
            <a:off x="151714" y="3118984"/>
            <a:ext cx="4846744" cy="1180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633252-73D6-8C48-BBC7-FF0F7D5A538C}"/>
              </a:ext>
            </a:extLst>
          </p:cNvPr>
          <p:cNvSpPr/>
          <p:nvPr/>
        </p:nvSpPr>
        <p:spPr>
          <a:xfrm>
            <a:off x="1075037" y="5526505"/>
            <a:ext cx="729049" cy="1331495"/>
          </a:xfrm>
          <a:prstGeom prst="rect">
            <a:avLst/>
          </a:prstGeom>
          <a:solidFill>
            <a:srgbClr val="6A57F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B5ED12-6CB0-D745-B919-130C3F8C44FA}"/>
              </a:ext>
            </a:extLst>
          </p:cNvPr>
          <p:cNvSpPr/>
          <p:nvPr/>
        </p:nvSpPr>
        <p:spPr>
          <a:xfrm>
            <a:off x="6194853" y="2440867"/>
            <a:ext cx="729049" cy="678118"/>
          </a:xfrm>
          <a:prstGeom prst="rect">
            <a:avLst/>
          </a:prstGeom>
          <a:solidFill>
            <a:srgbClr val="6A57F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3169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3F0E7C6-4F0A-8D42-940C-C2FDA58B17B4}"/>
              </a:ext>
            </a:extLst>
          </p:cNvPr>
          <p:cNvSpPr/>
          <p:nvPr/>
        </p:nvSpPr>
        <p:spPr>
          <a:xfrm>
            <a:off x="247135" y="228600"/>
            <a:ext cx="10408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http://apis.data.go.kr/B552061/frequentzoneBicycle/getRestFrequentzoneBicycle</a:t>
            </a:r>
            <a:r>
              <a:rPr lang="ko-Kore-KR" altLang="en-US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?ServiceKey=</a:t>
            </a:r>
            <a:r>
              <a:rPr lang="en" altLang="ko-Kore-KR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IlkN0BhF6auPlxjnjQv1Mz7tLpHiqKhby5fa2SavSnfNiNVgDTvmIXSk%2FMLNUrUkc902NSk3yuuK6M8uU%2B1MGw%3D%3D</a:t>
            </a:r>
            <a:endParaRPr lang="en" altLang="ko-Kore-KR" dirty="0"/>
          </a:p>
          <a:p>
            <a:r>
              <a:rPr lang="ko-Kore-KR" altLang="en-US" dirty="0"/>
              <a:t>&amp;</a:t>
            </a:r>
            <a:r>
              <a:rPr lang="ko-Kore-KR" altLang="en-US" dirty="0">
                <a:solidFill>
                  <a:srgbClr val="FF0000"/>
                </a:solidFill>
              </a:rPr>
              <a:t>searchYearCd</a:t>
            </a:r>
            <a:r>
              <a:rPr lang="ko-Kore-KR" altLang="en-US" dirty="0"/>
              <a:t>=2017&amp;</a:t>
            </a:r>
            <a:r>
              <a:rPr lang="ko-Kore-KR" altLang="en-US" dirty="0">
                <a:solidFill>
                  <a:srgbClr val="FF0000"/>
                </a:solidFill>
              </a:rPr>
              <a:t>siDo</a:t>
            </a:r>
            <a:r>
              <a:rPr lang="ko-Kore-KR" altLang="en-US" dirty="0"/>
              <a:t>=11&amp;</a:t>
            </a:r>
            <a:r>
              <a:rPr lang="ko-Kore-KR" altLang="en-US" dirty="0">
                <a:solidFill>
                  <a:srgbClr val="FF0000"/>
                </a:solidFill>
              </a:rPr>
              <a:t>guGun</a:t>
            </a:r>
            <a:r>
              <a:rPr lang="ko-Kore-KR" altLang="en-US" dirty="0"/>
              <a:t>=680&amp;</a:t>
            </a:r>
            <a:r>
              <a:rPr lang="ko-Kore-KR" altLang="en-US" dirty="0">
                <a:solidFill>
                  <a:srgbClr val="FF0000"/>
                </a:solidFill>
              </a:rPr>
              <a:t>numOfRows</a:t>
            </a:r>
            <a:r>
              <a:rPr lang="ko-Kore-KR" altLang="en-US" dirty="0"/>
              <a:t>=10&amp;</a:t>
            </a:r>
            <a:r>
              <a:rPr lang="ko-Kore-KR" altLang="en-US" dirty="0">
                <a:solidFill>
                  <a:srgbClr val="FF0000"/>
                </a:solidFill>
              </a:rPr>
              <a:t>pageNo</a:t>
            </a:r>
            <a:r>
              <a:rPr lang="ko-Kore-KR" altLang="en-US" dirty="0"/>
              <a:t>=1</a:t>
            </a:r>
            <a:r>
              <a:rPr lang="en-US" altLang="ko-Kore-KR" dirty="0"/>
              <a:t>&amp;type=json</a:t>
            </a:r>
            <a:endParaRPr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1A724A-C14B-D945-9226-CE32D8F018B4}"/>
              </a:ext>
            </a:extLst>
          </p:cNvPr>
          <p:cNvSpPr/>
          <p:nvPr/>
        </p:nvSpPr>
        <p:spPr>
          <a:xfrm>
            <a:off x="2403389" y="57131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http://apis.data.go.kr/B552061/frequentzoneBicycle/getRestFrequentzoneBicycle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380654-B1F0-674C-A17D-2219ED434CA5}"/>
              </a:ext>
            </a:extLst>
          </p:cNvPr>
          <p:cNvSpPr/>
          <p:nvPr/>
        </p:nvSpPr>
        <p:spPr>
          <a:xfrm>
            <a:off x="247135" y="1480751"/>
            <a:ext cx="10408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http://apis.data.go.kr/B552061/frequentzoneBicycle/getRestFrequentzoneBicycle</a:t>
            </a:r>
            <a:r>
              <a:rPr lang="ko-Kore-KR" altLang="en-US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?ServiceKey=</a:t>
            </a:r>
            <a:r>
              <a:rPr lang="en" altLang="ko-Kore-KR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IlkN0BhF6auPlxjnjQv1Mz7tLpHiqKhby5fa2SavSnfNiNVgDTvmIXSk%2FMLNUrUkc902NSk3yuuK6M8uU%2B1MGw%3D%3D</a:t>
            </a:r>
            <a:endParaRPr lang="en" altLang="ko-Kore-KR" dirty="0"/>
          </a:p>
          <a:p>
            <a:r>
              <a:rPr lang="ko-Kore-KR" altLang="en-US" dirty="0"/>
              <a:t>&amp;</a:t>
            </a:r>
            <a:r>
              <a:rPr lang="ko-Kore-KR" altLang="en-US" dirty="0">
                <a:solidFill>
                  <a:srgbClr val="FF0000"/>
                </a:solidFill>
              </a:rPr>
              <a:t>searchYearCd</a:t>
            </a:r>
            <a:r>
              <a:rPr lang="ko-Kore-KR" altLang="en-US" dirty="0"/>
              <a:t>=2017&amp;</a:t>
            </a:r>
            <a:r>
              <a:rPr lang="ko-Kore-KR" altLang="en-US" dirty="0">
                <a:solidFill>
                  <a:srgbClr val="FF0000"/>
                </a:solidFill>
              </a:rPr>
              <a:t>siDo</a:t>
            </a:r>
            <a:r>
              <a:rPr lang="ko-Kore-KR" altLang="en-US" b="1" i="1" dirty="0"/>
              <a:t>=11</a:t>
            </a:r>
            <a:r>
              <a:rPr lang="ko-Kore-KR" altLang="en-US" dirty="0"/>
              <a:t>&amp;</a:t>
            </a:r>
            <a:r>
              <a:rPr lang="ko-Kore-KR" altLang="en-US" dirty="0">
                <a:solidFill>
                  <a:srgbClr val="FF0000"/>
                </a:solidFill>
              </a:rPr>
              <a:t>guGun</a:t>
            </a:r>
            <a:r>
              <a:rPr lang="ko-Kore-KR" altLang="en-US" dirty="0"/>
              <a:t>=680&amp;</a:t>
            </a:r>
            <a:r>
              <a:rPr lang="ko-Kore-KR" altLang="en-US" b="1" i="1" dirty="0">
                <a:solidFill>
                  <a:srgbClr val="FF0000"/>
                </a:solidFill>
              </a:rPr>
              <a:t>numOfRows</a:t>
            </a:r>
            <a:r>
              <a:rPr lang="ko-Kore-KR" altLang="en-US" b="1" i="1" dirty="0"/>
              <a:t>=10&amp;</a:t>
            </a:r>
            <a:r>
              <a:rPr lang="ko-Kore-KR" altLang="en-US" b="1" i="1" dirty="0">
                <a:solidFill>
                  <a:srgbClr val="FF0000"/>
                </a:solidFill>
              </a:rPr>
              <a:t>pageNo</a:t>
            </a:r>
            <a:r>
              <a:rPr lang="ko-Kore-KR" altLang="en-US" b="1" i="1" dirty="0"/>
              <a:t>=1</a:t>
            </a:r>
            <a:r>
              <a:rPr lang="en-US" altLang="ko-Kore-KR" b="1" i="1" dirty="0"/>
              <a:t>&amp;type=json</a:t>
            </a:r>
            <a:endParaRPr lang="ko-Kore-KR" altLang="en-US" b="1" i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4083B2-0221-1C48-B30D-04C619B76437}"/>
              </a:ext>
            </a:extLst>
          </p:cNvPr>
          <p:cNvSpPr/>
          <p:nvPr/>
        </p:nvSpPr>
        <p:spPr>
          <a:xfrm>
            <a:off x="247135" y="2690336"/>
            <a:ext cx="10997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2"/>
              </a:rPr>
              <a:t>http://apis.data.go.kr/B552061/frequentzoneBicycle/getRestFrequentzoneBicycle?ServiceKey=IlkN0BhF6auPlxjnjQv1Mz7tLpHiqKhby5fa2SavSnfNiNVgDTvmIXSk%2FMLNUrUkc902NSk3yuuK6M8uU%2B1MGw%3D%3D</a:t>
            </a:r>
            <a:endParaRPr lang="en" altLang="ko-Kore-KR" dirty="0"/>
          </a:p>
          <a:p>
            <a:r>
              <a:rPr lang="en" altLang="ko-Kore-KR" dirty="0"/>
              <a:t>&amp;searchYearCd=&amp;</a:t>
            </a:r>
            <a:r>
              <a:rPr lang="en" altLang="ko-Kore-KR" dirty="0" err="1"/>
              <a:t>siDo</a:t>
            </a:r>
            <a:r>
              <a:rPr lang="en" altLang="ko-Kore-KR" dirty="0"/>
              <a:t>=11&amp;guGun=740&amp;type=</a:t>
            </a:r>
            <a:r>
              <a:rPr lang="en" altLang="ko-Kore-KR" dirty="0" err="1"/>
              <a:t>xml&amp;numOfRows</a:t>
            </a:r>
            <a:r>
              <a:rPr lang="en" altLang="ko-Kore-KR" dirty="0"/>
              <a:t>=10&amp;pageNo=1&amp;type=json</a:t>
            </a:r>
          </a:p>
        </p:txBody>
      </p:sp>
    </p:spTree>
    <p:extLst>
      <p:ext uri="{BB962C8B-B14F-4D97-AF65-F5344CB8AC3E}">
        <p14:creationId xmlns:p14="http://schemas.microsoft.com/office/powerpoint/2010/main" val="388439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8DD0B6-8A30-7E45-8F36-5D8DE7635FCA}"/>
              </a:ext>
            </a:extLst>
          </p:cNvPr>
          <p:cNvSpPr/>
          <p:nvPr/>
        </p:nvSpPr>
        <p:spPr>
          <a:xfrm>
            <a:off x="307546" y="0"/>
            <a:ext cx="1153022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800" b="1" dirty="0">
                <a:solidFill>
                  <a:srgbClr val="666666"/>
                </a:solidFill>
                <a:latin typeface="Helvetica" pitchFamily="2" charset="0"/>
              </a:rPr>
              <a:t>XML </a:t>
            </a:r>
            <a:r>
              <a:rPr lang="ko-KR" altLang="en-US" sz="2800" b="1" dirty="0">
                <a:solidFill>
                  <a:srgbClr val="666666"/>
                </a:solidFill>
                <a:latin typeface="Helvetica" pitchFamily="2" charset="0"/>
              </a:rPr>
              <a:t>파서</a:t>
            </a:r>
            <a:endParaRPr lang="ko-KR" altLang="en-US" sz="1600" dirty="0">
              <a:solidFill>
                <a:srgbClr val="666666"/>
              </a:solidFill>
              <a:latin typeface="Spoqa Han Sans"/>
            </a:endParaRPr>
          </a:p>
          <a:p>
            <a:r>
              <a:rPr lang="en" altLang="ko-Kore-KR" sz="1600" dirty="0">
                <a:solidFill>
                  <a:srgbClr val="666666"/>
                </a:solidFill>
                <a:latin typeface="Helvetica" pitchFamily="2" charset="0"/>
              </a:rPr>
              <a:t>XML </a:t>
            </a:r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파서는 </a:t>
            </a:r>
            <a:r>
              <a:rPr lang="en" altLang="ko-Kore-KR" sz="1600" dirty="0">
                <a:solidFill>
                  <a:srgbClr val="666666"/>
                </a:solidFill>
                <a:latin typeface="Helvetica" pitchFamily="2" charset="0"/>
              </a:rPr>
              <a:t>XML </a:t>
            </a:r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파일을 </a:t>
            </a:r>
            <a:r>
              <a:rPr lang="ko-KR" altLang="en-US" sz="1600" dirty="0" err="1">
                <a:solidFill>
                  <a:srgbClr val="666666"/>
                </a:solidFill>
                <a:latin typeface="Helvetica" pitchFamily="2" charset="0"/>
              </a:rPr>
              <a:t>읽어들이면</a:t>
            </a:r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 앞에서부터 순서대로 분석하기 시작한다</a:t>
            </a:r>
            <a:r>
              <a:rPr lang="en-US" altLang="ko-KR" sz="1600" dirty="0">
                <a:solidFill>
                  <a:srgbClr val="666666"/>
                </a:solidFill>
                <a:latin typeface="Helvetica" pitchFamily="2" charset="0"/>
              </a:rPr>
              <a:t>.</a:t>
            </a:r>
            <a:endParaRPr lang="ko-KR" altLang="en-US" sz="1600" dirty="0">
              <a:solidFill>
                <a:srgbClr val="666666"/>
              </a:solidFill>
              <a:latin typeface="Spoqa Han Sans"/>
            </a:endParaRPr>
          </a:p>
          <a:p>
            <a:r>
              <a:rPr lang="en-US" altLang="ko-KR" sz="1600" dirty="0">
                <a:solidFill>
                  <a:srgbClr val="666666"/>
                </a:solidFill>
                <a:latin typeface="Helvetica" pitchFamily="2" charset="0"/>
              </a:rPr>
              <a:t>'</a:t>
            </a:r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태그</a:t>
            </a:r>
            <a:r>
              <a:rPr lang="en-US" altLang="ko-KR" sz="1600" dirty="0">
                <a:solidFill>
                  <a:srgbClr val="666666"/>
                </a:solidFill>
                <a:latin typeface="Helvetica" pitchFamily="2" charset="0"/>
              </a:rPr>
              <a:t>'</a:t>
            </a:r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나 </a:t>
            </a:r>
            <a:r>
              <a:rPr lang="en-US" altLang="ko-KR" sz="1600" dirty="0">
                <a:solidFill>
                  <a:srgbClr val="666666"/>
                </a:solidFill>
                <a:latin typeface="Helvetica" pitchFamily="2" charset="0"/>
              </a:rPr>
              <a:t>'</a:t>
            </a:r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텍스트</a:t>
            </a:r>
            <a:r>
              <a:rPr lang="en-US" altLang="ko-KR" sz="1600" dirty="0">
                <a:solidFill>
                  <a:srgbClr val="666666"/>
                </a:solidFill>
                <a:latin typeface="Helvetica" pitchFamily="2" charset="0"/>
              </a:rPr>
              <a:t>'</a:t>
            </a:r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가 발견될 때마다 잘라내서 </a:t>
            </a:r>
            <a:r>
              <a:rPr lang="en-US" altLang="ko-KR" sz="1600" dirty="0">
                <a:solidFill>
                  <a:srgbClr val="666666"/>
                </a:solidFill>
                <a:latin typeface="Helvetica" pitchFamily="2" charset="0"/>
              </a:rPr>
              <a:t>'</a:t>
            </a:r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이런 것이 발견되었습니다 어떻게 처리할까요</a:t>
            </a:r>
            <a:r>
              <a:rPr lang="en-US" altLang="ko-KR" sz="1600" dirty="0">
                <a:solidFill>
                  <a:srgbClr val="666666"/>
                </a:solidFill>
                <a:latin typeface="Helvetica" pitchFamily="2" charset="0"/>
              </a:rPr>
              <a:t>?' </a:t>
            </a:r>
            <a:r>
              <a:rPr lang="ko-KR" altLang="en-US" sz="1600" dirty="0" err="1">
                <a:solidFill>
                  <a:srgbClr val="666666"/>
                </a:solidFill>
                <a:latin typeface="Helvetica" pitchFamily="2" charset="0"/>
              </a:rPr>
              <a:t>라고</a:t>
            </a:r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 물어오므로 그때마다 처리할 방법을 프로그램에서 지정해주어야 한다</a:t>
            </a:r>
            <a:r>
              <a:rPr lang="en-US" altLang="ko-KR" sz="1600" dirty="0">
                <a:solidFill>
                  <a:srgbClr val="666666"/>
                </a:solidFill>
                <a:latin typeface="Helvetica" pitchFamily="2" charset="0"/>
              </a:rPr>
              <a:t>.</a:t>
            </a:r>
            <a:endParaRPr lang="ko-KR" altLang="en-US" sz="1600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이를 </a:t>
            </a:r>
            <a:r>
              <a:rPr lang="ko-KR" altLang="en-US" sz="1600" dirty="0" err="1">
                <a:solidFill>
                  <a:srgbClr val="666666"/>
                </a:solidFill>
                <a:latin typeface="Helvetica" pitchFamily="2" charset="0"/>
              </a:rPr>
              <a:t>델리게이트</a:t>
            </a:r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 </a:t>
            </a:r>
            <a:r>
              <a:rPr lang="ko-KR" altLang="en-US" sz="1600" dirty="0" err="1">
                <a:solidFill>
                  <a:srgbClr val="666666"/>
                </a:solidFill>
                <a:latin typeface="Helvetica" pitchFamily="2" charset="0"/>
              </a:rPr>
              <a:t>메서드라고</a:t>
            </a:r>
            <a:r>
              <a:rPr lang="ko-KR" altLang="en-US" sz="1600" dirty="0">
                <a:solidFill>
                  <a:srgbClr val="666666"/>
                </a:solidFill>
                <a:latin typeface="Helvetica" pitchFamily="2" charset="0"/>
              </a:rPr>
              <a:t> 한다</a:t>
            </a:r>
            <a:r>
              <a:rPr lang="en-US" altLang="ko-KR" sz="1600" dirty="0">
                <a:solidFill>
                  <a:srgbClr val="666666"/>
                </a:solidFill>
                <a:latin typeface="Helvetica" pitchFamily="2" charset="0"/>
              </a:rPr>
              <a:t>.</a:t>
            </a:r>
            <a:endParaRPr lang="ko-KR" altLang="en-US" sz="1600" dirty="0">
              <a:solidFill>
                <a:srgbClr val="666666"/>
              </a:solidFill>
              <a:latin typeface="Spoqa Han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48EB22-056C-CF46-8A92-45DE3081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6" y="1890583"/>
            <a:ext cx="2989967" cy="453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2566F2-EF90-8A45-A24E-9AE0E770A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13" y="1772000"/>
            <a:ext cx="5840627" cy="30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EC1056-C1F7-724D-859C-6CB05B279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4" y="371217"/>
            <a:ext cx="7797800" cy="1790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E2F5282-DA83-7A49-A665-48642B11F1BD}"/>
              </a:ext>
            </a:extLst>
          </p:cNvPr>
          <p:cNvSpPr/>
          <p:nvPr/>
        </p:nvSpPr>
        <p:spPr>
          <a:xfrm>
            <a:off x="430084" y="2365571"/>
            <a:ext cx="1030793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b="1" dirty="0">
                <a:solidFill>
                  <a:srgbClr val="666666"/>
                </a:solidFill>
                <a:latin typeface="Helvetica" pitchFamily="2" charset="0"/>
              </a:rPr>
              <a:t>1. URL </a:t>
            </a:r>
            <a:r>
              <a:rPr lang="ko-KR" altLang="en-US" sz="1200" b="1" dirty="0">
                <a:solidFill>
                  <a:srgbClr val="666666"/>
                </a:solidFill>
                <a:latin typeface="Helvetica" pitchFamily="2" charset="0"/>
              </a:rPr>
              <a:t>오브젝트 생성</a:t>
            </a:r>
            <a:endParaRPr lang="ko-KR" altLang="en-US" dirty="0">
              <a:solidFill>
                <a:srgbClr val="666666"/>
              </a:solidFill>
              <a:latin typeface="Spoqa Han Sans"/>
            </a:endParaRPr>
          </a:p>
          <a:p>
            <a:r>
              <a:rPr lang="en" altLang="ko-Kore-KR" sz="1000" dirty="0">
                <a:solidFill>
                  <a:srgbClr val="666666"/>
                </a:solidFill>
                <a:latin typeface="Helvetica" pitchFamily="2" charset="0"/>
              </a:rPr>
              <a:t>XML </a:t>
            </a:r>
            <a:r>
              <a:rPr lang="ko-KR" altLang="en-US" sz="1000" dirty="0">
                <a:solidFill>
                  <a:srgbClr val="666666"/>
                </a:solidFill>
                <a:latin typeface="Helvetica" pitchFamily="2" charset="0"/>
              </a:rPr>
              <a:t>파일을 의미하는 </a:t>
            </a:r>
            <a:r>
              <a:rPr lang="en" altLang="ko-Kore-KR" sz="1000" dirty="0">
                <a:solidFill>
                  <a:srgbClr val="666666"/>
                </a:solidFill>
                <a:latin typeface="Helvetica" pitchFamily="2" charset="0"/>
              </a:rPr>
              <a:t>URL </a:t>
            </a:r>
            <a:r>
              <a:rPr lang="ko-KR" altLang="en-US" sz="1000" dirty="0">
                <a:solidFill>
                  <a:srgbClr val="666666"/>
                </a:solidFill>
                <a:latin typeface="Helvetica" pitchFamily="2" charset="0"/>
              </a:rPr>
              <a:t>문자열로부터 </a:t>
            </a:r>
            <a:r>
              <a:rPr lang="en" altLang="ko-Kore-KR" sz="1000" dirty="0">
                <a:solidFill>
                  <a:srgbClr val="666666"/>
                </a:solidFill>
                <a:latin typeface="Helvetica" pitchFamily="2" charset="0"/>
              </a:rPr>
              <a:t>URL </a:t>
            </a:r>
            <a:r>
              <a:rPr lang="ko-KR" altLang="en-US" sz="1000" dirty="0">
                <a:solidFill>
                  <a:srgbClr val="666666"/>
                </a:solidFill>
                <a:latin typeface="Helvetica" pitchFamily="2" charset="0"/>
              </a:rPr>
              <a:t>오브젝트</a:t>
            </a:r>
            <a:r>
              <a:rPr lang="en-US" altLang="ko-KR" sz="1000" dirty="0">
                <a:solidFill>
                  <a:srgbClr val="666666"/>
                </a:solidFill>
                <a:latin typeface="Helvetica" pitchFamily="2" charset="0"/>
              </a:rPr>
              <a:t>(</a:t>
            </a:r>
            <a:r>
              <a:rPr lang="en" altLang="ko-Kore-KR" sz="1000" dirty="0">
                <a:solidFill>
                  <a:srgbClr val="666666"/>
                </a:solidFill>
                <a:latin typeface="Helvetica" pitchFamily="2" charset="0"/>
              </a:rPr>
              <a:t>NSURL)</a:t>
            </a:r>
            <a:r>
              <a:rPr lang="ko-KR" altLang="en-US" sz="1000" dirty="0">
                <a:solidFill>
                  <a:srgbClr val="666666"/>
                </a:solidFill>
                <a:latin typeface="Helvetica" pitchFamily="2" charset="0"/>
              </a:rPr>
              <a:t>을 생성한다</a:t>
            </a:r>
            <a:r>
              <a:rPr lang="en-US" altLang="ko-KR" sz="1000" dirty="0">
                <a:solidFill>
                  <a:srgbClr val="666666"/>
                </a:solidFill>
                <a:latin typeface="Helvetica" pitchFamily="2" charset="0"/>
              </a:rPr>
              <a:t>.</a:t>
            </a:r>
            <a:endParaRPr lang="ko-KR" altLang="en-US" dirty="0">
              <a:solidFill>
                <a:srgbClr val="666666"/>
              </a:solidFill>
              <a:latin typeface="Spoqa Han Sans"/>
            </a:endParaRPr>
          </a:p>
          <a:p>
            <a:r>
              <a:rPr lang="en" altLang="ko-Kore-KR" b="1" dirty="0"/>
              <a:t>2. URL </a:t>
            </a:r>
            <a:r>
              <a:rPr lang="ko-KR" altLang="en-US" b="1" dirty="0"/>
              <a:t>오브젝트를 사용해 </a:t>
            </a:r>
            <a:r>
              <a:rPr lang="en" altLang="ko-Kore-KR" b="1" dirty="0"/>
              <a:t>XML </a:t>
            </a:r>
            <a:r>
              <a:rPr lang="ko-KR" altLang="en-US" b="1" dirty="0"/>
              <a:t>파서 생성</a:t>
            </a:r>
            <a:endParaRPr lang="ko-KR" altLang="en-US" dirty="0"/>
          </a:p>
          <a:p>
            <a:r>
              <a:rPr lang="en" altLang="ko-Kore-KR" dirty="0"/>
              <a:t>XML </a:t>
            </a:r>
            <a:r>
              <a:rPr lang="ko-KR" altLang="en-US" dirty="0" err="1"/>
              <a:t>파서를</a:t>
            </a:r>
            <a:r>
              <a:rPr lang="ko-KR" altLang="en-US" dirty="0"/>
              <a:t> 만들 때 </a:t>
            </a:r>
            <a:r>
              <a:rPr lang="en" altLang="ko-Kore-KR" dirty="0" err="1"/>
              <a:t>initWithContentsOfURL</a:t>
            </a:r>
            <a:r>
              <a:rPr lang="ko-KR" altLang="en-US" dirty="0"/>
              <a:t>에서 </a:t>
            </a:r>
            <a:r>
              <a:rPr lang="ko-KR" altLang="en-US" dirty="0" err="1"/>
              <a:t>읽어들일</a:t>
            </a:r>
            <a:r>
              <a:rPr lang="ko-KR" altLang="en-US" dirty="0"/>
              <a:t> </a:t>
            </a:r>
            <a:r>
              <a:rPr lang="en" altLang="ko-Kore-KR" dirty="0"/>
              <a:t>XML </a:t>
            </a:r>
            <a:r>
              <a:rPr lang="ko-KR" altLang="en-US" dirty="0"/>
              <a:t>파일의 </a:t>
            </a:r>
            <a:r>
              <a:rPr lang="en" altLang="ko-Kore-KR" dirty="0"/>
              <a:t>URL </a:t>
            </a:r>
            <a:r>
              <a:rPr lang="ko-KR" altLang="en-US" dirty="0"/>
              <a:t>오브젝트를 설정한다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" altLang="ko-Kore-KR" b="1" dirty="0"/>
              <a:t>3. delegate</a:t>
            </a:r>
            <a:r>
              <a:rPr lang="ko-KR" altLang="en-US" b="1" dirty="0" err="1"/>
              <a:t>를</a:t>
            </a:r>
            <a:r>
              <a:rPr lang="ko-KR" altLang="en-US" b="1" dirty="0"/>
              <a:t> 지정</a:t>
            </a:r>
            <a:endParaRPr lang="ko-KR" altLang="en-US" dirty="0"/>
          </a:p>
          <a:p>
            <a:r>
              <a:rPr lang="en" altLang="ko-Kore-KR" dirty="0"/>
              <a:t>delegate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" altLang="ko-Kore-KR" dirty="0"/>
              <a:t>self</a:t>
            </a:r>
            <a:r>
              <a:rPr lang="ko-KR" altLang="en-US" dirty="0"/>
              <a:t>로 지정하면 </a:t>
            </a:r>
            <a:r>
              <a:rPr lang="en" altLang="ko-Kore-KR" dirty="0"/>
              <a:t>XML </a:t>
            </a:r>
            <a:r>
              <a:rPr lang="ko-KR" altLang="en-US" dirty="0" err="1"/>
              <a:t>파서에서</a:t>
            </a:r>
            <a:r>
              <a:rPr lang="ko-KR" altLang="en-US" dirty="0"/>
              <a:t> 해석을 할 때 통지 대상이 </a:t>
            </a:r>
            <a:r>
              <a:rPr lang="en" altLang="ko-Kore-KR" dirty="0"/>
              <a:t>self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'</a:t>
            </a:r>
            <a:r>
              <a:rPr lang="ko-KR" altLang="en-US" dirty="0"/>
              <a:t>태그</a:t>
            </a:r>
            <a:r>
              <a:rPr lang="en-US" altLang="ko-KR" dirty="0"/>
              <a:t>'</a:t>
            </a:r>
            <a:r>
              <a:rPr lang="ko-KR" altLang="en-US" dirty="0"/>
              <a:t>나 </a:t>
            </a:r>
            <a:r>
              <a:rPr lang="en-US" altLang="ko-KR" dirty="0"/>
              <a:t>'</a:t>
            </a:r>
            <a:r>
              <a:rPr lang="ko-KR" altLang="en-US" dirty="0"/>
              <a:t>텍스트</a:t>
            </a:r>
            <a:r>
              <a:rPr lang="en-US" altLang="ko-KR" dirty="0"/>
              <a:t>'</a:t>
            </a:r>
            <a:r>
              <a:rPr lang="ko-KR" altLang="en-US" dirty="0" err="1"/>
              <a:t>를</a:t>
            </a:r>
            <a:r>
              <a:rPr lang="ko-KR" altLang="en-US" dirty="0"/>
              <a:t> 발견할 때마다 현재 프로그램을 작성하고 있는 곳에 마련된 델리게이트가 호출되어 분석할 수 있게 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해석의 시작</a:t>
            </a:r>
            <a:endParaRPr lang="ko-KR" altLang="en-US" dirty="0"/>
          </a:p>
          <a:p>
            <a:r>
              <a:rPr lang="ko-KR" altLang="en-US" dirty="0"/>
              <a:t>해석을 시작하려면 </a:t>
            </a:r>
            <a:r>
              <a:rPr lang="en" altLang="ko-Kore-KR" dirty="0"/>
              <a:t>XML </a:t>
            </a:r>
            <a:r>
              <a:rPr lang="ko-KR" altLang="en-US" dirty="0" err="1"/>
              <a:t>파서의</a:t>
            </a:r>
            <a:r>
              <a:rPr lang="ko-KR" altLang="en-US" dirty="0"/>
              <a:t> </a:t>
            </a:r>
            <a:r>
              <a:rPr lang="en" altLang="ko-Kore-KR" dirty="0"/>
              <a:t>parse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호출한다</a:t>
            </a:r>
            <a:r>
              <a:rPr lang="en-US" altLang="ko-KR" dirty="0"/>
              <a:t>.</a:t>
            </a:r>
            <a:endParaRPr lang="ko-KR" altLang="en-US" dirty="0"/>
          </a:p>
          <a:p>
            <a:br>
              <a:rPr lang="ko-KR" altLang="en-US" dirty="0"/>
            </a:br>
            <a:r>
              <a:rPr lang="ko-KR" altLang="en-US" dirty="0"/>
              <a:t>출처</a:t>
            </a:r>
            <a:r>
              <a:rPr lang="en-US" altLang="ko-KR" dirty="0"/>
              <a:t>: </a:t>
            </a:r>
            <a:r>
              <a:rPr lang="en" altLang="ko-Kore-KR" dirty="0">
                <a:hlinkClick r:id="rId3"/>
              </a:rPr>
              <a:t>https://shnoble.tistory.com/16</a:t>
            </a:r>
            <a:r>
              <a:rPr lang="en" altLang="ko-Kore-KR" dirty="0"/>
              <a:t> [</a:t>
            </a:r>
            <a:r>
              <a:rPr lang="ko-KR" altLang="en-US" dirty="0" err="1"/>
              <a:t>노블의</a:t>
            </a:r>
            <a:r>
              <a:rPr lang="ko-KR" altLang="en-US" dirty="0"/>
              <a:t> </a:t>
            </a:r>
            <a:r>
              <a:rPr lang="ko-KR" altLang="en-US" dirty="0" err="1"/>
              <a:t>개발이야기</a:t>
            </a:r>
            <a:r>
              <a:rPr lang="en-US" altLang="ko-KR" dirty="0"/>
              <a:t>]</a:t>
            </a:r>
            <a:endParaRPr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03A47D-07BA-6843-BCD7-48626E9AF556}"/>
              </a:ext>
            </a:extLst>
          </p:cNvPr>
          <p:cNvSpPr/>
          <p:nvPr/>
        </p:nvSpPr>
        <p:spPr>
          <a:xfrm>
            <a:off x="6816811" y="2904846"/>
            <a:ext cx="6096000" cy="38010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1600" b="1" dirty="0">
                <a:solidFill>
                  <a:srgbClr val="666666"/>
                </a:solidFill>
                <a:latin typeface="Helvetica" pitchFamily="2" charset="0"/>
              </a:rPr>
              <a:t>6. </a:t>
            </a:r>
            <a:r>
              <a:rPr lang="en" altLang="ko-Kore-KR" sz="1600" b="1" dirty="0" err="1">
                <a:solidFill>
                  <a:srgbClr val="666666"/>
                </a:solidFill>
                <a:latin typeface="Helvetica" pitchFamily="2" charset="0"/>
              </a:rPr>
              <a:t>didStartElement</a:t>
            </a:r>
            <a:r>
              <a:rPr lang="en" altLang="ko-Kore-KR" sz="1600" b="1" dirty="0">
                <a:solidFill>
                  <a:srgbClr val="666666"/>
                </a:solidFill>
                <a:latin typeface="Helvetica" pitchFamily="2" charset="0"/>
              </a:rPr>
              <a:t>    </a:t>
            </a:r>
            <a:endParaRPr lang="en" altLang="ko-Kore-KR" sz="1100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시작 태그를 발견하면 무엇을 할 것인가</a:t>
            </a:r>
            <a:r>
              <a:rPr lang="en-US" altLang="ko-KR" sz="1100" dirty="0">
                <a:solidFill>
                  <a:srgbClr val="666666"/>
                </a:solidFill>
                <a:latin typeface="Helvetica" pitchFamily="2" charset="0"/>
              </a:rPr>
              <a:t>?</a:t>
            </a:r>
            <a:endParaRPr lang="ko-KR" altLang="en-US" sz="1100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태그의 이름은 </a:t>
            </a:r>
            <a:r>
              <a:rPr lang="en" altLang="ko-Kore-KR" sz="1100" dirty="0" err="1">
                <a:solidFill>
                  <a:srgbClr val="666666"/>
                </a:solidFill>
                <a:latin typeface="Helvetica" pitchFamily="2" charset="0"/>
              </a:rPr>
              <a:t>elementName</a:t>
            </a:r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에 문자열 형태로 들어온다</a:t>
            </a:r>
            <a:r>
              <a:rPr lang="en-US" altLang="ko-KR" sz="1100" dirty="0">
                <a:solidFill>
                  <a:srgbClr val="666666"/>
                </a:solidFill>
                <a:latin typeface="Helvetica" pitchFamily="2" charset="0"/>
              </a:rPr>
              <a:t>.</a:t>
            </a:r>
            <a:endParaRPr lang="ko-KR" altLang="en-US" sz="1100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태그에 붙은 속성은 </a:t>
            </a:r>
            <a:r>
              <a:rPr lang="en" altLang="ko-Kore-KR" sz="1100" dirty="0" err="1">
                <a:solidFill>
                  <a:srgbClr val="666666"/>
                </a:solidFill>
                <a:latin typeface="Helvetica" pitchFamily="2" charset="0"/>
              </a:rPr>
              <a:t>attributeDict</a:t>
            </a:r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에 사전 형식으로 설정되므로</a:t>
            </a:r>
            <a:r>
              <a:rPr lang="en-US" altLang="ko-KR" sz="1100" dirty="0">
                <a:solidFill>
                  <a:srgbClr val="666666"/>
                </a:solidFill>
                <a:latin typeface="Helvetica" pitchFamily="2" charset="0"/>
              </a:rPr>
              <a:t>, </a:t>
            </a:r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키워드를 사용해 꺼낸다</a:t>
            </a:r>
            <a:r>
              <a:rPr lang="en-US" altLang="ko-KR" sz="1100" dirty="0">
                <a:solidFill>
                  <a:srgbClr val="666666"/>
                </a:solidFill>
                <a:latin typeface="Helvetica" pitchFamily="2" charset="0"/>
              </a:rPr>
              <a:t>.</a:t>
            </a:r>
            <a:endParaRPr lang="ko-KR" altLang="en-US" sz="1100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시작 태그를 발견한 다음에는 텍스트 요소를 </a:t>
            </a:r>
            <a:r>
              <a:rPr lang="ko-KR" altLang="en-US" sz="1100" dirty="0" err="1">
                <a:solidFill>
                  <a:srgbClr val="666666"/>
                </a:solidFill>
                <a:latin typeface="Helvetica" pitchFamily="2" charset="0"/>
              </a:rPr>
              <a:t>읽어들이므로</a:t>
            </a:r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 해당 텍스를 넣어둘 텍스트 버퍼 변수를 </a:t>
            </a:r>
            <a:r>
              <a:rPr lang="ko-KR" altLang="en-US" sz="1100" dirty="0" err="1">
                <a:solidFill>
                  <a:srgbClr val="666666"/>
                </a:solidFill>
                <a:latin typeface="Helvetica" pitchFamily="2" charset="0"/>
              </a:rPr>
              <a:t>준비해둬야</a:t>
            </a:r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 한다</a:t>
            </a:r>
            <a:r>
              <a:rPr lang="en-US" altLang="ko-KR" sz="1100" dirty="0">
                <a:solidFill>
                  <a:srgbClr val="666666"/>
                </a:solidFill>
                <a:latin typeface="Helvetica" pitchFamily="2" charset="0"/>
              </a:rPr>
              <a:t>.</a:t>
            </a:r>
            <a:endParaRPr lang="ko-KR" altLang="en-US" sz="1100" dirty="0">
              <a:solidFill>
                <a:srgbClr val="666666"/>
              </a:solidFill>
              <a:latin typeface="Spoqa Han Sans"/>
            </a:endParaRPr>
          </a:p>
          <a:p>
            <a:br>
              <a:rPr lang="ko-KR" altLang="en-US" sz="1100" dirty="0">
                <a:solidFill>
                  <a:srgbClr val="666666"/>
                </a:solidFill>
                <a:latin typeface="Spoqa Han Sans"/>
              </a:rPr>
            </a:br>
            <a:endParaRPr lang="ko-KR" altLang="en-US" sz="1100" dirty="0">
              <a:solidFill>
                <a:srgbClr val="666666"/>
              </a:solidFill>
              <a:latin typeface="Spoqa Han Sans"/>
            </a:endParaRPr>
          </a:p>
          <a:p>
            <a:r>
              <a:rPr lang="en-US" altLang="ko-KR" sz="1600" b="1" dirty="0">
                <a:solidFill>
                  <a:srgbClr val="666666"/>
                </a:solidFill>
                <a:latin typeface="Helvetica" pitchFamily="2" charset="0"/>
              </a:rPr>
              <a:t>7. </a:t>
            </a:r>
            <a:r>
              <a:rPr lang="en" altLang="ko-Kore-KR" sz="1600" b="1" dirty="0" err="1">
                <a:solidFill>
                  <a:srgbClr val="666666"/>
                </a:solidFill>
                <a:latin typeface="Helvetica" pitchFamily="2" charset="0"/>
              </a:rPr>
              <a:t>foundCharacters</a:t>
            </a:r>
            <a:endParaRPr lang="en" altLang="ko-Kore-KR" sz="1100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텍스트 요소를 발견하면 무엇을 할 것인가</a:t>
            </a:r>
            <a:r>
              <a:rPr lang="en-US" altLang="ko-KR" sz="1100" dirty="0">
                <a:solidFill>
                  <a:srgbClr val="666666"/>
                </a:solidFill>
                <a:latin typeface="Helvetica" pitchFamily="2" charset="0"/>
              </a:rPr>
              <a:t>?</a:t>
            </a:r>
            <a:endParaRPr lang="ko-KR" altLang="en-US" sz="1100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텍스트 요소는 </a:t>
            </a:r>
            <a:r>
              <a:rPr lang="en" altLang="ko-Kore-KR" sz="1100" dirty="0">
                <a:solidFill>
                  <a:srgbClr val="666666"/>
                </a:solidFill>
                <a:latin typeface="Helvetica" pitchFamily="2" charset="0"/>
              </a:rPr>
              <a:t>string</a:t>
            </a:r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에 문자열 형태로 들어온다</a:t>
            </a:r>
            <a:r>
              <a:rPr lang="en-US" altLang="ko-KR" sz="1100" dirty="0">
                <a:solidFill>
                  <a:srgbClr val="666666"/>
                </a:solidFill>
                <a:latin typeface="Helvetica" pitchFamily="2" charset="0"/>
              </a:rPr>
              <a:t>.</a:t>
            </a:r>
            <a:endParaRPr lang="ko-KR" altLang="en-US" sz="1100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하지만 텍스트 요소는 한번에 전부 </a:t>
            </a:r>
            <a:r>
              <a:rPr lang="ko-KR" altLang="en-US" sz="1100" dirty="0" err="1">
                <a:solidFill>
                  <a:srgbClr val="666666"/>
                </a:solidFill>
                <a:latin typeface="Helvetica" pitchFamily="2" charset="0"/>
              </a:rPr>
              <a:t>읽어들인다는</a:t>
            </a:r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 보장이 없고</a:t>
            </a:r>
            <a:r>
              <a:rPr lang="en-US" altLang="ko-KR" sz="1100" dirty="0">
                <a:solidFill>
                  <a:srgbClr val="666666"/>
                </a:solidFill>
                <a:latin typeface="Helvetica" pitchFamily="2" charset="0"/>
              </a:rPr>
              <a:t>, </a:t>
            </a:r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몇 번으로 나뉘어 읽히기도 한다</a:t>
            </a:r>
            <a:r>
              <a:rPr lang="en-US" altLang="ko-KR" sz="1100" dirty="0">
                <a:solidFill>
                  <a:srgbClr val="666666"/>
                </a:solidFill>
                <a:latin typeface="Helvetica" pitchFamily="2" charset="0"/>
              </a:rPr>
              <a:t>.</a:t>
            </a:r>
            <a:endParaRPr lang="ko-KR" altLang="en-US" sz="1100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이 때문에 연속해서 텍스트 요소를 발견하면 그 때마다 문자열을 이어야 한다</a:t>
            </a:r>
            <a:r>
              <a:rPr lang="en-US" altLang="ko-KR" sz="1100" dirty="0">
                <a:solidFill>
                  <a:srgbClr val="666666"/>
                </a:solidFill>
                <a:latin typeface="Helvetica" pitchFamily="2" charset="0"/>
              </a:rPr>
              <a:t>.</a:t>
            </a:r>
            <a:endParaRPr lang="ko-KR" altLang="en-US" sz="1100" dirty="0">
              <a:solidFill>
                <a:srgbClr val="666666"/>
              </a:solidFill>
              <a:latin typeface="Spoqa Han Sans"/>
            </a:endParaRPr>
          </a:p>
          <a:p>
            <a:br>
              <a:rPr lang="ko-KR" altLang="en-US" sz="1100" dirty="0">
                <a:solidFill>
                  <a:srgbClr val="666666"/>
                </a:solidFill>
                <a:latin typeface="Spoqa Han Sans"/>
              </a:rPr>
            </a:br>
            <a:endParaRPr lang="ko-KR" altLang="en-US" sz="1100" dirty="0">
              <a:solidFill>
                <a:srgbClr val="666666"/>
              </a:solidFill>
              <a:latin typeface="Spoqa Han Sans"/>
            </a:endParaRPr>
          </a:p>
          <a:p>
            <a:r>
              <a:rPr lang="en-US" altLang="ko-KR" sz="1600" b="1" dirty="0">
                <a:solidFill>
                  <a:srgbClr val="666666"/>
                </a:solidFill>
                <a:latin typeface="Helvetica" pitchFamily="2" charset="0"/>
              </a:rPr>
              <a:t>8. </a:t>
            </a:r>
            <a:r>
              <a:rPr lang="en" altLang="ko-Kore-KR" sz="1600" b="1" dirty="0" err="1">
                <a:solidFill>
                  <a:srgbClr val="666666"/>
                </a:solidFill>
                <a:latin typeface="Helvetica" pitchFamily="2" charset="0"/>
              </a:rPr>
              <a:t>didEndElement</a:t>
            </a:r>
            <a:endParaRPr lang="en" altLang="ko-Kore-KR" sz="1100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종료 태그를 발견하면 지금까지 </a:t>
            </a:r>
            <a:r>
              <a:rPr lang="ko-KR" altLang="en-US" sz="1100" dirty="0" err="1">
                <a:solidFill>
                  <a:srgbClr val="666666"/>
                </a:solidFill>
                <a:latin typeface="Helvetica" pitchFamily="2" charset="0"/>
              </a:rPr>
              <a:t>읽어들인</a:t>
            </a:r>
            <a:r>
              <a:rPr lang="ko-KR" altLang="en-US" sz="1100" dirty="0">
                <a:solidFill>
                  <a:srgbClr val="666666"/>
                </a:solidFill>
                <a:latin typeface="Helvetica" pitchFamily="2" charset="0"/>
              </a:rPr>
              <a:t> 텍스트 요소가 확정되었다는 의미가 된다</a:t>
            </a:r>
            <a:r>
              <a:rPr lang="en-US" altLang="ko-KR" sz="1100" dirty="0">
                <a:solidFill>
                  <a:srgbClr val="666666"/>
                </a:solidFill>
                <a:latin typeface="Helvetica" pitchFamily="2" charset="0"/>
              </a:rPr>
              <a:t>.</a:t>
            </a:r>
            <a:endParaRPr lang="ko-KR" altLang="en-US" sz="1100" dirty="0">
              <a:solidFill>
                <a:srgbClr val="666666"/>
              </a:solidFill>
              <a:latin typeface="Spoqa Han Sans"/>
            </a:endParaRPr>
          </a:p>
          <a:p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dirty="0">
                <a:solidFill>
                  <a:srgbClr val="666666"/>
                </a:solidFill>
                <a:latin typeface="Spoqa Han Sans"/>
              </a:rPr>
              <a:t>출처</a:t>
            </a:r>
            <a:r>
              <a:rPr lang="en-US" altLang="ko-KR" sz="1100" dirty="0">
                <a:solidFill>
                  <a:srgbClr val="666666"/>
                </a:solidFill>
                <a:latin typeface="Spoqa Han Sans"/>
              </a:rPr>
              <a:t>: </a:t>
            </a:r>
            <a:r>
              <a:rPr lang="en" altLang="ko-Kore-KR" sz="1100" dirty="0">
                <a:solidFill>
                  <a:srgbClr val="333333"/>
                </a:solidFill>
                <a:latin typeface="Spoqa Han Sans"/>
                <a:hlinkClick r:id="rId3"/>
              </a:rPr>
              <a:t>https://shnoble.tistory.com/16</a:t>
            </a:r>
            <a:r>
              <a:rPr lang="en" altLang="ko-Kore-KR" sz="1100" dirty="0">
                <a:solidFill>
                  <a:srgbClr val="666666"/>
                </a:solidFill>
                <a:latin typeface="Spoqa Han Sans"/>
              </a:rPr>
              <a:t> [</a:t>
            </a:r>
            <a:r>
              <a:rPr lang="ko-KR" altLang="en-US" sz="1100" dirty="0" err="1">
                <a:solidFill>
                  <a:srgbClr val="666666"/>
                </a:solidFill>
                <a:latin typeface="Spoqa Han Sans"/>
              </a:rPr>
              <a:t>노블의</a:t>
            </a:r>
            <a:r>
              <a:rPr lang="ko-KR" altLang="en-US" sz="1100" dirty="0">
                <a:solidFill>
                  <a:srgbClr val="666666"/>
                </a:solidFill>
                <a:latin typeface="Spoqa Han Sans"/>
              </a:rPr>
              <a:t> </a:t>
            </a:r>
            <a:r>
              <a:rPr lang="ko-KR" altLang="en-US" sz="1100" dirty="0" err="1">
                <a:solidFill>
                  <a:srgbClr val="666666"/>
                </a:solidFill>
                <a:latin typeface="Spoqa Han Sans"/>
              </a:rPr>
              <a:t>개발이야기</a:t>
            </a:r>
            <a:r>
              <a:rPr lang="en-US" altLang="ko-KR" sz="1100" dirty="0">
                <a:solidFill>
                  <a:srgbClr val="666666"/>
                </a:solidFill>
                <a:latin typeface="Spoqa Han Sans"/>
              </a:rPr>
              <a:t>]</a:t>
            </a:r>
            <a:endParaRPr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5261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1AB8E2-1C2C-7D4A-9E04-F36EF082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5938" cy="37994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4D0FD0-323B-D245-B8B2-912B5F2E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281" y="-280554"/>
            <a:ext cx="12016307" cy="71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238t0064w* - 이미지투데이 :: 통로이미지(주)">
            <a:extLst>
              <a:ext uri="{FF2B5EF4-FFF2-40B4-BE49-F238E27FC236}">
                <a16:creationId xmlns:a16="http://schemas.microsoft.com/office/drawing/2014/main" id="{200C09AA-CE4C-2B4D-98C0-20326FE9E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5" y="172993"/>
            <a:ext cx="4247572" cy="335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웹·모바일 - 클립아트코리아 :: 통로이미지(주)">
            <a:extLst>
              <a:ext uri="{FF2B5EF4-FFF2-40B4-BE49-F238E27FC236}">
                <a16:creationId xmlns:a16="http://schemas.microsoft.com/office/drawing/2014/main" id="{1B34C39E-2E06-F342-8456-1FA9B87AB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237" y="172993"/>
            <a:ext cx="4135396" cy="323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ckout &amp; Payment Process for Booking Hotel(이미지 포함) | 앱, 앱 디자인, 디자인">
            <a:extLst>
              <a:ext uri="{FF2B5EF4-FFF2-40B4-BE49-F238E27FC236}">
                <a16:creationId xmlns:a16="http://schemas.microsoft.com/office/drawing/2014/main" id="{07621158-811E-8E47-950D-C47489D8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1538"/>
            <a:ext cx="4435283" cy="332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n on Ui">
            <a:extLst>
              <a:ext uri="{FF2B5EF4-FFF2-40B4-BE49-F238E27FC236}">
                <a16:creationId xmlns:a16="http://schemas.microsoft.com/office/drawing/2014/main" id="{25724959-0540-8348-9DB2-D6F6ED60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146" y="3091982"/>
            <a:ext cx="5152268" cy="38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dobe XD App Kit - Windsail Travel App for iPhone X - Freebie Supply">
            <a:extLst>
              <a:ext uri="{FF2B5EF4-FFF2-40B4-BE49-F238E27FC236}">
                <a16:creationId xmlns:a16="http://schemas.microsoft.com/office/drawing/2014/main" id="{63199D13-905B-9646-B426-C38C88E2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165" y="125859"/>
            <a:ext cx="4135395" cy="310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65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8B9344-5B09-934A-B431-08CB9C6B7E97}"/>
              </a:ext>
            </a:extLst>
          </p:cNvPr>
          <p:cNvSpPr/>
          <p:nvPr/>
        </p:nvSpPr>
        <p:spPr>
          <a:xfrm>
            <a:off x="2967788" y="1145582"/>
            <a:ext cx="1203158" cy="529390"/>
          </a:xfrm>
          <a:prstGeom prst="rect">
            <a:avLst/>
          </a:prstGeom>
          <a:solidFill>
            <a:srgbClr val="7E5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6CC40F-3AD3-934C-8020-AEBE348AF8FC}"/>
              </a:ext>
            </a:extLst>
          </p:cNvPr>
          <p:cNvSpPr/>
          <p:nvPr/>
        </p:nvSpPr>
        <p:spPr>
          <a:xfrm>
            <a:off x="6074716" y="616192"/>
            <a:ext cx="1203158" cy="529390"/>
          </a:xfrm>
          <a:prstGeom prst="rect">
            <a:avLst/>
          </a:prstGeom>
          <a:solidFill>
            <a:srgbClr val="654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F775C9-CE28-E847-9DDE-86513D11AC5A}"/>
              </a:ext>
            </a:extLst>
          </p:cNvPr>
          <p:cNvSpPr/>
          <p:nvPr/>
        </p:nvSpPr>
        <p:spPr>
          <a:xfrm>
            <a:off x="8154633" y="426234"/>
            <a:ext cx="3155051" cy="529390"/>
          </a:xfrm>
          <a:prstGeom prst="rect">
            <a:avLst/>
          </a:prstGeom>
          <a:solidFill>
            <a:srgbClr val="80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580D64-3A3B-0E48-BDBD-FB6105D38944}"/>
              </a:ext>
            </a:extLst>
          </p:cNvPr>
          <p:cNvSpPr/>
          <p:nvPr/>
        </p:nvSpPr>
        <p:spPr>
          <a:xfrm>
            <a:off x="4312549" y="1164912"/>
            <a:ext cx="1203158" cy="529390"/>
          </a:xfrm>
          <a:prstGeom prst="rect">
            <a:avLst/>
          </a:prstGeom>
          <a:solidFill>
            <a:srgbClr val="6A5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8767E2-A9A9-1C49-BCFD-9C57EAE142E8}"/>
              </a:ext>
            </a:extLst>
          </p:cNvPr>
          <p:cNvSpPr/>
          <p:nvPr/>
        </p:nvSpPr>
        <p:spPr>
          <a:xfrm>
            <a:off x="2214535" y="426234"/>
            <a:ext cx="1203158" cy="529390"/>
          </a:xfrm>
          <a:prstGeom prst="rect">
            <a:avLst/>
          </a:prstGeom>
          <a:solidFill>
            <a:srgbClr val="977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B8CF0D-6A34-8148-9892-F9FC1F8B1015}"/>
              </a:ext>
            </a:extLst>
          </p:cNvPr>
          <p:cNvSpPr/>
          <p:nvPr/>
        </p:nvSpPr>
        <p:spPr>
          <a:xfrm>
            <a:off x="6074716" y="1234258"/>
            <a:ext cx="1203158" cy="529390"/>
          </a:xfrm>
          <a:prstGeom prst="rect">
            <a:avLst/>
          </a:prstGeom>
          <a:solidFill>
            <a:srgbClr val="A95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010F59-31C4-7547-939D-4DBA5EC0ABAB}"/>
              </a:ext>
            </a:extLst>
          </p:cNvPr>
          <p:cNvSpPr/>
          <p:nvPr/>
        </p:nvSpPr>
        <p:spPr>
          <a:xfrm>
            <a:off x="706577" y="1978326"/>
            <a:ext cx="1203158" cy="52939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A6428B-219A-5542-A5B4-947C65576AB7}"/>
              </a:ext>
            </a:extLst>
          </p:cNvPr>
          <p:cNvSpPr/>
          <p:nvPr/>
        </p:nvSpPr>
        <p:spPr>
          <a:xfrm>
            <a:off x="1011377" y="1152708"/>
            <a:ext cx="1203158" cy="529390"/>
          </a:xfrm>
          <a:prstGeom prst="rect">
            <a:avLst/>
          </a:prstGeom>
          <a:solidFill>
            <a:srgbClr val="EB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D130F3-3B6F-4C4E-A1C8-8FD05EB59E21}"/>
              </a:ext>
            </a:extLst>
          </p:cNvPr>
          <p:cNvSpPr/>
          <p:nvPr/>
        </p:nvSpPr>
        <p:spPr>
          <a:xfrm>
            <a:off x="8149389" y="426234"/>
            <a:ext cx="3160295" cy="541309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2071D47-1E78-5F47-A7A9-396C5E1DED29}"/>
              </a:ext>
            </a:extLst>
          </p:cNvPr>
          <p:cNvSpPr/>
          <p:nvPr/>
        </p:nvSpPr>
        <p:spPr>
          <a:xfrm>
            <a:off x="8309811" y="5197642"/>
            <a:ext cx="2870812" cy="449179"/>
          </a:xfrm>
          <a:prstGeom prst="roundRect">
            <a:avLst/>
          </a:prstGeom>
          <a:solidFill>
            <a:srgbClr val="977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035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202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450</Words>
  <Application>Microsoft Macintosh PowerPoint</Application>
  <PresentationFormat>와이드스크린</PresentationFormat>
  <Paragraphs>36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Spoqa Han Sans</vt:lpstr>
      <vt:lpstr>Arial</vt:lpstr>
      <vt:lpstr>Calibri</vt:lpstr>
      <vt:lpstr>Calibri Light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수현</dc:creator>
  <cp:lastModifiedBy>정 수현</cp:lastModifiedBy>
  <cp:revision>20</cp:revision>
  <dcterms:created xsi:type="dcterms:W3CDTF">2020-11-25T11:42:54Z</dcterms:created>
  <dcterms:modified xsi:type="dcterms:W3CDTF">2020-11-27T08:37:33Z</dcterms:modified>
</cp:coreProperties>
</file>